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1417" r:id="rId3"/>
    <p:sldId id="1165" r:id="rId4"/>
    <p:sldId id="1415" r:id="rId5"/>
    <p:sldId id="948" r:id="rId7"/>
    <p:sldId id="1416" r:id="rId8"/>
    <p:sldId id="1309" r:id="rId9"/>
    <p:sldId id="1420" r:id="rId10"/>
    <p:sldId id="1421" r:id="rId11"/>
    <p:sldId id="1422" r:id="rId12"/>
    <p:sldId id="1428" r:id="rId13"/>
    <p:sldId id="1429" r:id="rId14"/>
    <p:sldId id="1430" r:id="rId15"/>
    <p:sldId id="1431" r:id="rId16"/>
    <p:sldId id="1432" r:id="rId17"/>
    <p:sldId id="143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9900"/>
    <a:srgbClr val="006600"/>
    <a:srgbClr val="FF6600"/>
    <a:srgbClr val="0000FF"/>
    <a:srgbClr val="FFFFFF"/>
    <a:srgbClr val="3333FF"/>
    <a:srgbClr val="FF33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0686" autoAdjust="0"/>
  </p:normalViewPr>
  <p:slideViewPr>
    <p:cSldViewPr showGuides="1">
      <p:cViewPr>
        <p:scale>
          <a:sx n="73" d="100"/>
          <a:sy n="73" d="100"/>
        </p:scale>
        <p:origin x="-744" y="-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AED22-7A29-4A9E-B8EC-A32B4889A17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43.wdp"/><Relationship Id="rId7" Type="http://schemas.openxmlformats.org/officeDocument/2006/relationships/image" Target="../media/image42.png"/><Relationship Id="rId6" Type="http://schemas.microsoft.com/office/2007/relationships/hdphoto" Target="../media/image41.wdp"/><Relationship Id="rId5" Type="http://schemas.openxmlformats.org/officeDocument/2006/relationships/image" Target="../media/image40.png"/><Relationship Id="rId4" Type="http://schemas.microsoft.com/office/2007/relationships/hdphoto" Target="../media/image39.wdp"/><Relationship Id="rId3" Type="http://schemas.openxmlformats.org/officeDocument/2006/relationships/image" Target="../media/image38.png"/><Relationship Id="rId2" Type="http://schemas.microsoft.com/office/2007/relationships/hdphoto" Target="../media/image12.wdp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44.jpe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jpeg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9" Type="http://schemas.microsoft.com/office/2007/relationships/hdphoto" Target="../media/image23.wdp"/><Relationship Id="rId8" Type="http://schemas.openxmlformats.org/officeDocument/2006/relationships/image" Target="../media/image22.png"/><Relationship Id="rId7" Type="http://schemas.openxmlformats.org/officeDocument/2006/relationships/image" Target="../media/image52.png"/><Relationship Id="rId6" Type="http://schemas.microsoft.com/office/2007/relationships/hdphoto" Target="../media/image51.wdp"/><Relationship Id="rId5" Type="http://schemas.openxmlformats.org/officeDocument/2006/relationships/image" Target="../media/image50.png"/><Relationship Id="rId4" Type="http://schemas.microsoft.com/office/2007/relationships/hdphoto" Target="../media/image49.wdp"/><Relationship Id="rId3" Type="http://schemas.openxmlformats.org/officeDocument/2006/relationships/image" Target="../media/image48.png"/><Relationship Id="rId2" Type="http://schemas.microsoft.com/office/2007/relationships/hdphoto" Target="../media/image47.wdp"/><Relationship Id="rId18" Type="http://schemas.openxmlformats.org/officeDocument/2006/relationships/slideLayout" Target="../slideLayouts/slideLayout2.xml"/><Relationship Id="rId17" Type="http://schemas.microsoft.com/office/2007/relationships/hdphoto" Target="../media/image60.wdp"/><Relationship Id="rId16" Type="http://schemas.openxmlformats.org/officeDocument/2006/relationships/image" Target="../media/image59.png"/><Relationship Id="rId15" Type="http://schemas.microsoft.com/office/2007/relationships/hdphoto" Target="../media/image58.wdp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63.wdp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jpeg"/><Relationship Id="rId7" Type="http://schemas.openxmlformats.org/officeDocument/2006/relationships/image" Target="../media/image9.pn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jpeg"/><Relationship Id="rId3" Type="http://schemas.openxmlformats.org/officeDocument/2006/relationships/image" Target="../media/image2.jpe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1.jpeg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microsoft.com/office/2007/relationships/hdphoto" Target="../media/image29.wdp"/><Relationship Id="rId7" Type="http://schemas.openxmlformats.org/officeDocument/2006/relationships/image" Target="../media/image28.png"/><Relationship Id="rId6" Type="http://schemas.microsoft.com/office/2007/relationships/hdphoto" Target="../media/image27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5.jpeg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Relationship Id="rId3" Type="http://schemas.openxmlformats.org/officeDocument/2006/relationships/image" Target="../media/image31.emf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tennis ball&#10;&#10;Description automatically generated with low confidenc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7" r="-2" b="-2"/>
          <a:stretch>
            <a:fillRect/>
          </a:stretch>
        </p:blipFill>
        <p:spPr>
          <a:xfrm>
            <a:off x="76220" y="10"/>
            <a:ext cx="6095980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picture containing grass, outdoor, sky, person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7" r="17869" b="-1"/>
          <a:stretch>
            <a:fillRect/>
          </a:stretch>
        </p:blipFill>
        <p:spPr>
          <a:xfrm>
            <a:off x="5943600" y="10"/>
            <a:ext cx="6096000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0" y="2930385"/>
            <a:ext cx="12192000" cy="99723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TextBox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553856" y="3007056"/>
            <a:ext cx="13299712" cy="851297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4400" b="1">
                <a:solidFill>
                  <a:srgbClr val="7030A0"/>
                </a:solidFill>
                <a:ea typeface="MS PGothic" panose="020B0600070205080204" pitchFamily="50" charset="-128"/>
              </a:rPr>
              <a:t>Trọng lực và Lực căng</a:t>
            </a:r>
            <a:endParaRPr lang="en-US" altLang="en-US" sz="4400" b="1">
              <a:solidFill>
                <a:srgbClr val="7030A0"/>
              </a:solidFill>
            </a:endParaRPr>
          </a:p>
        </p:txBody>
      </p:sp>
      <p:sp>
        <p:nvSpPr>
          <p:cNvPr id="25" name="TextBox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2400" y="3007056"/>
            <a:ext cx="1965594" cy="646986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Bài </a:t>
            </a:r>
            <a:r>
              <a:rPr lang="en-US" altLang="en-US" sz="3200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17:</a:t>
            </a:r>
            <a:endParaRPr lang="en-US" altLang="en-US" sz="32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9497" y="65600"/>
            <a:ext cx="8603569" cy="542538"/>
            <a:chOff x="74035" y="2231322"/>
            <a:chExt cx="8550261" cy="757342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286106" y="2280389"/>
              <a:ext cx="4009789" cy="708275"/>
              <a:chOff x="564746" y="3403331"/>
              <a:chExt cx="2064854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46" y="3403331"/>
                <a:ext cx="2064854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Lực căng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" y="838201"/>
            <a:ext cx="10650280" cy="222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026060"/>
          <p:cNvSpPr>
            <a:spLocks noChangeArrowheads="1"/>
          </p:cNvSpPr>
          <p:nvPr/>
        </p:nvSpPr>
        <p:spPr bwMode="auto">
          <a:xfrm>
            <a:off x="1265175" y="915343"/>
            <a:ext cx="9126280" cy="8802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Khi dùng hai tay kéo dãn một sợi dây cao su, ta thấy dây cao su cũng kéo trở lại hai tay.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picture containing person, indoor, toothbrush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0" y="3119928"/>
            <a:ext cx="4912955" cy="3275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1026060"/>
          <p:cNvSpPr>
            <a:spLocks noChangeArrowheads="1"/>
          </p:cNvSpPr>
          <p:nvPr/>
        </p:nvSpPr>
        <p:spPr bwMode="auto">
          <a:xfrm>
            <a:off x="1286440" y="1697777"/>
            <a:ext cx="9126280" cy="8802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Khi một sợi dây bị kéo thì ở tại mọi điểm trên dây, kể cả hai đầu dây xuất hiện lực để chống lại sự kéo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026060"/>
              <p:cNvSpPr>
                <a:spLocks noChangeArrowheads="1"/>
              </p:cNvSpPr>
              <p:nvPr/>
            </p:nvSpPr>
            <p:spPr bwMode="auto">
              <a:xfrm>
                <a:off x="725845" y="2463573"/>
                <a:ext cx="10089239" cy="542264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 lIns="109728" tIns="54864" rIns="109728" bIns="54864">
                <a:spAutoFit/>
              </a:bodyPr>
              <a:lstStyle/>
              <a:p>
                <a:pPr algn="ctr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 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Lực này gọi là </a:t>
                </a:r>
                <a:r>
                  <a:rPr lang="en-US" sz="250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lực căng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, kí hiệu là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50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5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Rectangle 10260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845" y="2463573"/>
                <a:ext cx="10089239" cy="542264"/>
              </a:xfrm>
              <a:prstGeom prst="rect">
                <a:avLst/>
              </a:prstGeom>
              <a:blipFill rotWithShape="1">
                <a:blip r:embed="rId5"/>
                <a:stretch>
                  <a:fillRect t="-75" r="4" b="70"/>
                </a:stretch>
              </a:blipFill>
              <a:ln w="9525" algn="ctr">
                <a:noFill/>
                <a:miter lim="800000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315" y="3205406"/>
            <a:ext cx="4724400" cy="303847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380824" y="3891211"/>
            <a:ext cx="1908545" cy="1611325"/>
            <a:chOff x="7380824" y="3891211"/>
            <a:chExt cx="1908545" cy="1611325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7543800" y="5197736"/>
              <a:ext cx="533400" cy="304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380824" y="4381282"/>
                  <a:ext cx="929205" cy="782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824" y="4381282"/>
                  <a:ext cx="929205" cy="782587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8360164" y="3891211"/>
                  <a:ext cx="929205" cy="8334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164" y="3891211"/>
                  <a:ext cx="929205" cy="833433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/>
            <p:nvPr/>
          </p:nvCxnSpPr>
          <p:spPr>
            <a:xfrm flipH="1">
              <a:off x="8686800" y="4527388"/>
              <a:ext cx="533400" cy="321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591905" y="763269"/>
            <a:ext cx="10685696" cy="1917770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1472534" y="806329"/>
            <a:ext cx="9077628" cy="17090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Hãy thảo luận và phân tích để làm sáng tỏ các ý sau đây: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 vật nào chịu lực căng của đây?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Lực căng có phương, chiều thế nào?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Nêu đặc điểm (phương, chiều, điểm đặt) của lực căng.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1000" y="516955"/>
            <a:ext cx="518742" cy="492626"/>
            <a:chOff x="501379" y="507464"/>
            <a:chExt cx="518742" cy="492626"/>
          </a:xfrm>
        </p:grpSpPr>
        <p:sp>
          <p:nvSpPr>
            <p:cNvPr id="20" name="Oval 19"/>
            <p:cNvSpPr/>
            <p:nvPr/>
          </p:nvSpPr>
          <p:spPr>
            <a:xfrm>
              <a:off x="501379" y="507464"/>
              <a:ext cx="518742" cy="492626"/>
            </a:xfrm>
            <a:prstGeom prst="ellipse">
              <a:avLst/>
            </a:prstGeom>
            <a:solidFill>
              <a:schemeClr val="bg1"/>
            </a:solidFill>
            <a:ln cmpd="thickThin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2227" b="89879" l="9494" r="98101">
                          <a14:foregroundMark x1="42405" y1="8097" x2="42405" y2="8097"/>
                          <a14:foregroundMark x1="54747" y1="5061" x2="54747" y2="5061"/>
                          <a14:foregroundMark x1="53481" y1="2227" x2="53481" y2="2227"/>
                          <a14:foregroundMark x1="92089" y1="39271" x2="92089" y2="39271"/>
                          <a14:foregroundMark x1="98101" y1="36437" x2="98101" y2="36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6970" b="22269"/>
            <a:stretch>
              <a:fillRect/>
            </a:stretch>
          </p:blipFill>
          <p:spPr>
            <a:xfrm flipH="1">
              <a:off x="501379" y="557465"/>
              <a:ext cx="480281" cy="4426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829800" y="525849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77381" y="41838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Diagram&#10;&#10;Description automatically generated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89" t="13142" r="42585" b="53403"/>
          <a:stretch>
            <a:fillRect/>
          </a:stretch>
        </p:blipFill>
        <p:spPr>
          <a:xfrm>
            <a:off x="722046" y="4042247"/>
            <a:ext cx="3327966" cy="1720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Diagram&#10;&#10;Description automatically generated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222" t="18974" r="1" b="8433"/>
          <a:stretch>
            <a:fillRect/>
          </a:stretch>
        </p:blipFill>
        <p:spPr>
          <a:xfrm>
            <a:off x="8534400" y="2877478"/>
            <a:ext cx="2590800" cy="3733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Diagram&#10;&#10;Description automatically generated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7" t="46528" r="40361" b="11481"/>
          <a:stretch>
            <a:fillRect/>
          </a:stretch>
        </p:blipFill>
        <p:spPr>
          <a:xfrm>
            <a:off x="4648200" y="3664489"/>
            <a:ext cx="3505200" cy="2159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591904" y="763269"/>
            <a:ext cx="11275469" cy="60833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752172" y="803254"/>
            <a:ext cx="10954931" cy="5145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Hãy chỉ ra điểm đặt, phương, chiều của lực căng trong Hình.</a:t>
            </a:r>
            <a:endParaRPr lang="en-US" sz="27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1000" y="516955"/>
            <a:ext cx="518742" cy="492626"/>
            <a:chOff x="501379" y="507464"/>
            <a:chExt cx="518742" cy="492626"/>
          </a:xfrm>
        </p:grpSpPr>
        <p:sp>
          <p:nvSpPr>
            <p:cNvPr id="20" name="Oval 19"/>
            <p:cNvSpPr/>
            <p:nvPr/>
          </p:nvSpPr>
          <p:spPr>
            <a:xfrm>
              <a:off x="501379" y="507464"/>
              <a:ext cx="518742" cy="492626"/>
            </a:xfrm>
            <a:prstGeom prst="ellipse">
              <a:avLst/>
            </a:prstGeom>
            <a:solidFill>
              <a:schemeClr val="bg1"/>
            </a:solidFill>
            <a:ln cmpd="thickThin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2227" b="89879" l="9494" r="98101">
                          <a14:foregroundMark x1="42405" y1="8097" x2="42405" y2="8097"/>
                          <a14:foregroundMark x1="54747" y1="5061" x2="54747" y2="5061"/>
                          <a14:foregroundMark x1="53481" y1="2227" x2="53481" y2="2227"/>
                          <a14:foregroundMark x1="92089" y1="39271" x2="92089" y2="39271"/>
                          <a14:foregroundMark x1="98101" y1="36437" x2="98101" y2="36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6970" b="22269"/>
            <a:stretch>
              <a:fillRect/>
            </a:stretch>
          </p:blipFill>
          <p:spPr>
            <a:xfrm flipH="1">
              <a:off x="501379" y="557465"/>
              <a:ext cx="480281" cy="4426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829800" y="525849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77381" y="41838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sky, outdoor, surfing, spo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7" y="1841454"/>
            <a:ext cx="5584241" cy="3722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220020"/>
            <a:ext cx="4724400" cy="303847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953309" y="2905825"/>
            <a:ext cx="1908545" cy="1611325"/>
            <a:chOff x="7380824" y="3891211"/>
            <a:chExt cx="1908545" cy="1611325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7543800" y="5197736"/>
              <a:ext cx="533400" cy="304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7380824" y="4381282"/>
                  <a:ext cx="929205" cy="782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824" y="4381282"/>
                  <a:ext cx="929205" cy="782587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360164" y="3891211"/>
                  <a:ext cx="929205" cy="8334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164" y="3891211"/>
                  <a:ext cx="929205" cy="83343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/>
            <p:nvPr/>
          </p:nvCxnSpPr>
          <p:spPr>
            <a:xfrm flipH="1">
              <a:off x="8686800" y="4527388"/>
              <a:ext cx="533400" cy="321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796746" y="3037706"/>
            <a:ext cx="2645641" cy="903383"/>
            <a:chOff x="6947207" y="4800985"/>
            <a:chExt cx="2645641" cy="903383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6947207" y="5654936"/>
              <a:ext cx="60256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7016004" y="4800985"/>
                  <a:ext cx="929205" cy="782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004" y="4800985"/>
                  <a:ext cx="929205" cy="782587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8663643" y="4821503"/>
                  <a:ext cx="929205" cy="8334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3643" y="4821503"/>
                  <a:ext cx="929205" cy="83343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/>
            <p:cNvCxnSpPr/>
            <p:nvPr/>
          </p:nvCxnSpPr>
          <p:spPr>
            <a:xfrm flipH="1">
              <a:off x="8960461" y="5704368"/>
              <a:ext cx="61481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380038" y="752894"/>
            <a:ext cx="11278562" cy="2231987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719487" y="781217"/>
            <a:ext cx="10939113" cy="212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 bóng đèn có khối lượng 500 g được treo thẳng đứng vào trần nhà bằng một sợi dây và đang ở trạng thái cân bằng.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Biểu diễn các lực tác dụng lên bóng đèn.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 độ lớn của lực căng.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 dây treo chịu được lực căng giới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hạn 5,5 N thì nó có bị đứt không? 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5493" y="430425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pic>
        <p:nvPicPr>
          <p:cNvPr id="3" name="Picture 2" descr="A picture containing light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" t="6476" r="122" b="22413"/>
          <a:stretch>
            <a:fillRect/>
          </a:stretch>
        </p:blipFill>
        <p:spPr>
          <a:xfrm>
            <a:off x="3581400" y="3110829"/>
            <a:ext cx="4682676" cy="3567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monkey from a rope&#10;&#10;Description automatically generated with medium confidence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178" b="93037" l="10000" r="90000">
                        <a14:foregroundMark x1="45714" y1="7137" x2="45714" y2="7137"/>
                        <a14:foregroundMark x1="46310" y1="4178" x2="46310" y2="4178"/>
                        <a14:foregroundMark x1="59048" y1="93037" x2="59048" y2="93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44" y="4079221"/>
            <a:ext cx="1287641" cy="17613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806" b="51513" l="10137" r="900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45093" r="8750" b="47774"/>
          <a:stretch>
            <a:fillRect/>
          </a:stretch>
        </p:blipFill>
        <p:spPr>
          <a:xfrm rot="593339">
            <a:off x="1892729" y="3734641"/>
            <a:ext cx="4680323" cy="1240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806" b="51513" l="10137" r="900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45093" r="8750" b="47774"/>
          <a:stretch>
            <a:fillRect/>
          </a:stretch>
        </p:blipFill>
        <p:spPr>
          <a:xfrm rot="20247315">
            <a:off x="6353792" y="3489064"/>
            <a:ext cx="3599305" cy="95429"/>
          </a:xfrm>
          <a:prstGeom prst="rect">
            <a:avLst/>
          </a:prstGeom>
        </p:spPr>
      </p:pic>
      <p:grpSp>
        <p:nvGrpSpPr>
          <p:cNvPr id="44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5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Rectangle: Rounded Corners 46"/>
          <p:cNvSpPr/>
          <p:nvPr/>
        </p:nvSpPr>
        <p:spPr>
          <a:xfrm>
            <a:off x="380038" y="752895"/>
            <a:ext cx="11354762" cy="1430886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Box 29"/>
              <p:cNvSpPr txBox="1">
                <a:spLocks noChangeArrowheads="1"/>
              </p:cNvSpPr>
              <p:nvPr/>
            </p:nvSpPr>
            <p:spPr bwMode="auto">
              <a:xfrm>
                <a:off x="610818" y="731807"/>
                <a:ext cx="10895382" cy="1444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27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2. Một con khỉ treo mình cân bằng trên một sợi dây bằng một tay như hình. Hãy cho biết trong hai lực căng xuất hiện trên dây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70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sz="2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700" b="0" i="1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sz="27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và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700" i="1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sz="2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700" b="0" i="1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sz="27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7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</a:pPr>
                <a:r>
                  <a:rPr lang="en-US" sz="27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7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ực nào có độ lớn lớn hơn. Tại sao?</a:t>
                </a:r>
                <a:endParaRPr lang="en-US" sz="2700">
                  <a:effectLst/>
                  <a:latin typeface="Calibri" panose="020F0502020204030204" pitchFamily="34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818" y="731807"/>
                <a:ext cx="10895382" cy="1444113"/>
              </a:xfrm>
              <a:prstGeom prst="rect">
                <a:avLst/>
              </a:prstGeom>
              <a:blipFill rotWithShape="1">
                <a:blip r:embed="rId7"/>
                <a:stretch>
                  <a:fillRect l="-5" t="-20" b="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/>
          <p:cNvGrpSpPr/>
          <p:nvPr/>
        </p:nvGrpSpPr>
        <p:grpSpPr>
          <a:xfrm>
            <a:off x="65493" y="430425"/>
            <a:ext cx="629089" cy="639020"/>
            <a:chOff x="493574" y="321685"/>
            <a:chExt cx="755550" cy="790692"/>
          </a:xfrm>
        </p:grpSpPr>
        <p:sp>
          <p:nvSpPr>
            <p:cNvPr id="50" name="Oval 49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Icon&#10;&#10;Description automatically generated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cxnSp>
        <p:nvCxnSpPr>
          <p:cNvPr id="52" name="Straight Connector 51"/>
          <p:cNvCxnSpPr/>
          <p:nvPr/>
        </p:nvCxnSpPr>
        <p:spPr>
          <a:xfrm>
            <a:off x="4232890" y="4237951"/>
            <a:ext cx="44958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c 52"/>
          <p:cNvSpPr/>
          <p:nvPr/>
        </p:nvSpPr>
        <p:spPr>
          <a:xfrm rot="15008203" flipH="1" flipV="1">
            <a:off x="6613754" y="3495155"/>
            <a:ext cx="634204" cy="1346695"/>
          </a:xfrm>
          <a:prstGeom prst="arc">
            <a:avLst>
              <a:gd name="adj1" fmla="val 15279342"/>
              <a:gd name="adj2" fmla="val 181641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589026" y="3683953"/>
            <a:ext cx="9863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3000" baseline="30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3000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64435" y="3795689"/>
            <a:ext cx="9863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sz="3000" baseline="30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3000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Arc 55"/>
          <p:cNvSpPr/>
          <p:nvPr/>
        </p:nvSpPr>
        <p:spPr>
          <a:xfrm rot="6223503" flipH="1" flipV="1">
            <a:off x="5249213" y="3820012"/>
            <a:ext cx="417332" cy="797950"/>
          </a:xfrm>
          <a:prstGeom prst="arc">
            <a:avLst>
              <a:gd name="adj1" fmla="val 15279342"/>
              <a:gd name="adj2" fmla="val 181641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6223503" flipH="1" flipV="1">
            <a:off x="5159769" y="3781272"/>
            <a:ext cx="417332" cy="797950"/>
          </a:xfrm>
          <a:prstGeom prst="arc">
            <a:avLst>
              <a:gd name="adj1" fmla="val 15279342"/>
              <a:gd name="adj2" fmla="val 181641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849096" y="2755569"/>
            <a:ext cx="3383758" cy="1467376"/>
            <a:chOff x="5866504" y="4056328"/>
            <a:chExt cx="3383758" cy="1467376"/>
          </a:xfrm>
        </p:grpSpPr>
        <p:cxnSp>
          <p:nvCxnSpPr>
            <p:cNvPr id="59" name="Straight Arrow Connector 58"/>
            <p:cNvCxnSpPr/>
            <p:nvPr/>
          </p:nvCxnSpPr>
          <p:spPr>
            <a:xfrm flipV="1">
              <a:off x="7523653" y="4934125"/>
              <a:ext cx="1460686" cy="5895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866504" y="4393188"/>
                  <a:ext cx="929205" cy="782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4000" b="0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04" y="4393188"/>
                  <a:ext cx="929205" cy="78258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8321057" y="4056328"/>
                  <a:ext cx="929205" cy="782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4000" b="0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1057" y="4056328"/>
                  <a:ext cx="929205" cy="78258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/>
            <p:nvPr/>
          </p:nvCxnSpPr>
          <p:spPr>
            <a:xfrm flipH="1" flipV="1">
              <a:off x="6304368" y="5273794"/>
              <a:ext cx="1221143" cy="2148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5511161" y="2252261"/>
            <a:ext cx="1858410" cy="1222576"/>
            <a:chOff x="6861331" y="4632631"/>
            <a:chExt cx="1858410" cy="1222576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7543800" y="5502536"/>
              <a:ext cx="7168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6861331" y="4632631"/>
                  <a:ext cx="92920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1331" y="4632631"/>
                  <a:ext cx="929205" cy="477054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7790536" y="5378153"/>
                  <a:ext cx="929205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5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0536" y="5378153"/>
                  <a:ext cx="929205" cy="477054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/>
            <p:nvPr/>
          </p:nvCxnSpPr>
          <p:spPr>
            <a:xfrm flipV="1">
              <a:off x="7538841" y="4880245"/>
              <a:ext cx="0" cy="6222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picture containing plant&#10;&#10;Description automatically generated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469" b="93066" l="10000" r="90000">
                        <a14:foregroundMark x1="53667" y1="8594" x2="53667" y2="8594"/>
                        <a14:foregroundMark x1="53111" y1="5566" x2="53111" y2="5566"/>
                        <a14:foregroundMark x1="48778" y1="6836" x2="48778" y2="6836"/>
                        <a14:foregroundMark x1="46111" y1="7324" x2="46111" y2="7324"/>
                        <a14:foregroundMark x1="42444" y1="8984" x2="42444" y2="8984"/>
                        <a14:foregroundMark x1="43222" y1="11914" x2="43222" y2="11914"/>
                        <a14:foregroundMark x1="44556" y1="8594" x2="44556" y2="8594"/>
                        <a14:foregroundMark x1="40889" y1="56445" x2="40889" y2="56445"/>
                        <a14:foregroundMark x1="34333" y1="60742" x2="34333" y2="60742"/>
                        <a14:foregroundMark x1="37222" y1="60938" x2="37222" y2="60938"/>
                        <a14:foregroundMark x1="52333" y1="93066" x2="52333" y2="93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07" t="25891" r="27244"/>
          <a:stretch>
            <a:fillRect/>
          </a:stretch>
        </p:blipFill>
        <p:spPr>
          <a:xfrm>
            <a:off x="685800" y="2291046"/>
            <a:ext cx="2150942" cy="3879573"/>
          </a:xfrm>
          <a:prstGeom prst="rect">
            <a:avLst/>
          </a:prstGeom>
        </p:spPr>
      </p:pic>
      <p:pic>
        <p:nvPicPr>
          <p:cNvPr id="33" name="Picture 32" descr="A picture containing background pattern&#10;&#10;Description automatically generated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768" b="93686" l="10000" r="90000">
                        <a14:foregroundMark x1="51413" y1="7603" x2="51413" y2="7603"/>
                        <a14:foregroundMark x1="50000" y1="66108" x2="50000" y2="66108"/>
                        <a14:foregroundMark x1="50109" y1="71907" x2="50109" y2="71907"/>
                        <a14:foregroundMark x1="50000" y1="82603" x2="50000" y2="82603"/>
                        <a14:foregroundMark x1="50326" y1="92912" x2="50435" y2="93686"/>
                        <a14:foregroundMark x1="50326" y1="90593" x2="50326" y2="90593"/>
                        <a14:foregroundMark x1="50761" y1="88015" x2="50761" y2="88015"/>
                        <a14:foregroundMark x1="55326" y1="49098" x2="55326" y2="49098"/>
                        <a14:foregroundMark x1="65435" y1="33376" x2="65435" y2="33376"/>
                        <a14:foregroundMark x1="65109" y1="26031" x2="65109" y2="26031"/>
                        <a14:foregroundMark x1="56848" y1="7603" x2="56848" y2="7603"/>
                        <a14:foregroundMark x1="50217" y1="4768" x2="50217" y2="4768"/>
                        <a14:foregroundMark x1="49130" y1="4768" x2="49130" y2="4768"/>
                        <a14:foregroundMark x1="44891" y1="56572" x2="44891" y2="56572"/>
                        <a14:foregroundMark x1="38478" y1="56572" x2="38478" y2="56572"/>
                        <a14:foregroundMark x1="50109" y1="58763" x2="501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89" t="18750" r="31256" b="-146"/>
          <a:stretch>
            <a:fillRect/>
          </a:stretch>
        </p:blipFill>
        <p:spPr>
          <a:xfrm>
            <a:off x="8602212" y="2364326"/>
            <a:ext cx="2445827" cy="394591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 bwMode="auto">
          <a:xfrm>
            <a:off x="1015801" y="5955314"/>
            <a:ext cx="9525000" cy="31051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>
              <a:spcBef>
                <a:spcPct val="0"/>
              </a:spcBef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5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Em có biết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Rectangle: Rounded Corners 46"/>
          <p:cNvSpPr/>
          <p:nvPr/>
        </p:nvSpPr>
        <p:spPr>
          <a:xfrm>
            <a:off x="380038" y="752894"/>
            <a:ext cx="11488634" cy="1709057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610818" y="752895"/>
            <a:ext cx="11201144" cy="1709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680" marR="0" indent="-23368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Mỗi sợi dây chỉ chịu được một lực căng giới hạn. Khi lực tác dụng lên dây vượt quá giá trị giới hạn này thì dây sẽ đứt.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3680" marR="0" indent="-23368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 Trong Hình, nếu khối lượng của ròng rọc và của dây đều nhỏ so với khối gỗ (có thể bỏ qua) thì lực căng ở các điểm trên dây có độ lớn bằng nhau.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3" name="Picture 2" descr="Logo, icon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" y="452868"/>
            <a:ext cx="557940" cy="55794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47" t="15714" r="17778" b="14443"/>
          <a:stretch>
            <a:fillRect/>
          </a:stretch>
        </p:blipFill>
        <p:spPr>
          <a:xfrm rot="5400000">
            <a:off x="3581618" y="2514382"/>
            <a:ext cx="4190563" cy="4191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Khởi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41721" y="838200"/>
            <a:ext cx="11275469" cy="422077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928693" y="812952"/>
            <a:ext cx="10305962" cy="48320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 tình huống ở hình dưới đây liên quan đến những loại lực nào?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54750" y="489991"/>
            <a:ext cx="573943" cy="732171"/>
            <a:chOff x="492857" y="487470"/>
            <a:chExt cx="573943" cy="732171"/>
          </a:xfrm>
        </p:grpSpPr>
        <p:grpSp>
          <p:nvGrpSpPr>
            <p:cNvPr id="16" name="Group 15"/>
            <p:cNvGrpSpPr/>
            <p:nvPr/>
          </p:nvGrpSpPr>
          <p:grpSpPr>
            <a:xfrm>
              <a:off x="492857" y="487470"/>
              <a:ext cx="573943" cy="531990"/>
              <a:chOff x="492857" y="307120"/>
              <a:chExt cx="758778" cy="71234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04123" y="333892"/>
                <a:ext cx="685800" cy="65963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Logo&#10;&#10;Description automatically generated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89" t="8771" r="26000" b="14679"/>
              <a:stretch>
                <a:fillRect/>
              </a:stretch>
            </p:blipFill>
            <p:spPr>
              <a:xfrm>
                <a:off x="492857" y="307120"/>
                <a:ext cx="758778" cy="712340"/>
              </a:xfrm>
              <a:prstGeom prst="rect">
                <a:avLst/>
              </a:prstGeom>
            </p:spPr>
          </p:pic>
        </p:grpSp>
        <p:pic>
          <p:nvPicPr>
            <p:cNvPr id="17" name="Picture 16" descr="A picture containing handwear&#10;&#10;Description automatically generated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18" b="89942" l="7111" r="93889">
                          <a14:foregroundMark x1="42222" y1="5222" x2="42222" y2="5222"/>
                          <a14:foregroundMark x1="42667" y1="1934" x2="42667" y2="1934"/>
                          <a14:foregroundMark x1="7333" y1="34687" x2="7333" y2="34687"/>
                          <a14:foregroundMark x1="93889" y1="38878" x2="93889" y2="38878"/>
                          <a14:foregroundMark x1="42889" y1="1418" x2="42889" y2="1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77"/>
            <a:stretch>
              <a:fillRect/>
            </a:stretch>
          </p:blipFill>
          <p:spPr>
            <a:xfrm>
              <a:off x="600775" y="770499"/>
              <a:ext cx="292432" cy="449142"/>
            </a:xfrm>
            <a:prstGeom prst="rect">
              <a:avLst/>
            </a:prstGeom>
          </p:spPr>
        </p:pic>
      </p:grpSp>
      <p:pic>
        <p:nvPicPr>
          <p:cNvPr id="13" name="Picture 12" descr="A child jumping in the air with a kite&#10;&#10;Description automatically generated with medium confidenc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28" y="1337032"/>
            <a:ext cx="4324572" cy="2883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" t="22232" r="-1854" b="18421"/>
          <a:stretch>
            <a:fillRect/>
          </a:stretch>
        </p:blipFill>
        <p:spPr>
          <a:xfrm>
            <a:off x="5770963" y="1744344"/>
            <a:ext cx="4130386" cy="2596242"/>
          </a:xfrm>
          <a:prstGeom prst="rect">
            <a:avLst/>
          </a:prstGeom>
        </p:spPr>
      </p:pic>
      <p:pic>
        <p:nvPicPr>
          <p:cNvPr id="9" name="Picture 8" descr="A person in a kayak&#10;&#10;Description automatically generated with medium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28" y="4220080"/>
            <a:ext cx="4324572" cy="2431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person playing tennis&#10;&#10;Description automatically generated with medium confidenc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224746"/>
            <a:ext cx="4130386" cy="2423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591904" y="763269"/>
            <a:ext cx="11275469" cy="1065531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837247" y="842538"/>
            <a:ext cx="10784784" cy="95910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Thảo luận tình huống được đề cập trong Hình: </a:t>
            </a:r>
            <a:endParaRPr lang="en-US" sz="27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 sao khi được buông ra, các vật quanh ta lại rơi xuống đất?</a:t>
            </a:r>
            <a:endParaRPr lang="en-US" sz="27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379" y="507464"/>
            <a:ext cx="518742" cy="492626"/>
          </a:xfrm>
          <a:prstGeom prst="ellipse">
            <a:avLst/>
          </a:prstGeom>
          <a:solidFill>
            <a:schemeClr val="bg1"/>
          </a:solidFill>
          <a:ln cmpd="thickThin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27" b="89879" l="9494" r="98101">
                        <a14:foregroundMark x1="42405" y1="8097" x2="42405" y2="8097"/>
                        <a14:foregroundMark x1="54747" y1="5061" x2="54747" y2="5061"/>
                        <a14:foregroundMark x1="53481" y1="2227" x2="53481" y2="2227"/>
                        <a14:foregroundMark x1="92089" y1="39271" x2="92089" y2="39271"/>
                        <a14:foregroundMark x1="98101" y1="36437" x2="98101" y2="36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6970" b="22269"/>
          <a:stretch>
            <a:fillRect/>
          </a:stretch>
        </p:blipFill>
        <p:spPr>
          <a:xfrm flipH="1">
            <a:off x="501379" y="557465"/>
            <a:ext cx="480281" cy="442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829800" y="525849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77381" y="41838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grass, outdoor, sky, person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6" t="2000" r="19472" b="-2000"/>
          <a:stretch>
            <a:fillRect/>
          </a:stretch>
        </p:blipFill>
        <p:spPr>
          <a:xfrm>
            <a:off x="1293628" y="2155315"/>
            <a:ext cx="3395773" cy="4244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hand holding a tennis ball&#10;&#10;Description automatically generated with low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153" y="2155315"/>
            <a:ext cx="2743200" cy="411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group of men on a field&#10;&#10;Description automatically generated with low confidenc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3" t="8765" r="23999" b="-1570"/>
          <a:stretch>
            <a:fillRect/>
          </a:stretch>
        </p:blipFill>
        <p:spPr>
          <a:xfrm>
            <a:off x="7783790" y="2209800"/>
            <a:ext cx="2501438" cy="41151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9497" y="65600"/>
            <a:ext cx="8603569" cy="542538"/>
            <a:chOff x="74035" y="2231322"/>
            <a:chExt cx="8550261" cy="757342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286106" y="2280389"/>
              <a:ext cx="4009789" cy="708275"/>
              <a:chOff x="564746" y="3403331"/>
              <a:chExt cx="2064854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46" y="3403331"/>
                <a:ext cx="2064854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Trọng lực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278018" y="632847"/>
            <a:ext cx="26041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70C0"/>
                </a:solidFill>
                <a:cs typeface="Arial" panose="020B0604020202020204" pitchFamily="34" charset="0"/>
              </a:rPr>
              <a:t>1. Trọng lực</a:t>
            </a:r>
            <a:endParaRPr lang="en-US" altLang="en-US" sz="24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2" y="1138877"/>
            <a:ext cx="758585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026060"/>
          <p:cNvSpPr>
            <a:spLocks noChangeArrowheads="1"/>
          </p:cNvSpPr>
          <p:nvPr/>
        </p:nvSpPr>
        <p:spPr bwMode="auto">
          <a:xfrm>
            <a:off x="725845" y="1306641"/>
            <a:ext cx="6817955" cy="8802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Trọng lực là lực hấp dẫn do Trái Đất tác dụng lên vật.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457285" y="1306641"/>
            <a:ext cx="3395773" cy="4244717"/>
            <a:chOff x="8457285" y="1306641"/>
            <a:chExt cx="3395773" cy="4244717"/>
          </a:xfrm>
        </p:grpSpPr>
        <p:pic>
          <p:nvPicPr>
            <p:cNvPr id="19" name="Picture 18" descr="A picture containing grass, outdoor, sky, person&#10;&#10;Description automatically generated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16" t="2000" r="19472" b="-2000"/>
            <a:stretch>
              <a:fillRect/>
            </a:stretch>
          </p:blipFill>
          <p:spPr>
            <a:xfrm>
              <a:off x="8457285" y="1306641"/>
              <a:ext cx="3395773" cy="42447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829800" y="4038600"/>
              <a:ext cx="0" cy="76200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9912224" y="4381500"/>
                  <a:ext cx="929205" cy="782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FF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2224" y="4381500"/>
                  <a:ext cx="929205" cy="782587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026060"/>
          <p:cNvSpPr>
            <a:spLocks noChangeArrowheads="1"/>
          </p:cNvSpPr>
          <p:nvPr/>
        </p:nvSpPr>
        <p:spPr bwMode="auto">
          <a:xfrm>
            <a:off x="725845" y="2115369"/>
            <a:ext cx="6817955" cy="8802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Trọng lực là một trường hợp riêng của lực hấp dẫn.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026060"/>
              <p:cNvSpPr>
                <a:spLocks noChangeArrowheads="1"/>
              </p:cNvSpPr>
              <p:nvPr/>
            </p:nvSpPr>
            <p:spPr bwMode="auto">
              <a:xfrm>
                <a:off x="736478" y="2886924"/>
                <a:ext cx="6817955" cy="2081147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 lIns="109728" tIns="54864" rIns="109728" bIns="54864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v"/>
                </a:pP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Trọng lực được kí hiệu là vectơ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500" i="1">
                            <a:latin typeface="Cambria Math" panose="02040503050406030204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5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, có: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/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-  Phương thẳng đứng: 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 algn="just">
                  <a:buFontTx/>
                  <a:buChar char="-"/>
                </a:pP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Chiều hướng về phía tâm Trái Đất. 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 algn="just">
                  <a:buFontTx/>
                  <a:buChar char="-"/>
                </a:pP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Điểm đặt của trọng lực gọi là trọng tâm của vật.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Rectangle 10260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6478" y="2886924"/>
                <a:ext cx="6817955" cy="2081147"/>
              </a:xfrm>
              <a:prstGeom prst="rect">
                <a:avLst/>
              </a:prstGeom>
              <a:blipFill rotWithShape="1">
                <a:blip r:embed="rId6"/>
                <a:stretch>
                  <a:fillRect l="-8" t="-10" r="7" b="22"/>
                </a:stretch>
              </a:blipFill>
              <a:ln w="9525" algn="ctr">
                <a:noFill/>
                <a:miter lim="800000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1026060"/>
          <p:cNvSpPr>
            <a:spLocks noChangeArrowheads="1"/>
          </p:cNvSpPr>
          <p:nvPr/>
        </p:nvSpPr>
        <p:spPr bwMode="auto">
          <a:xfrm>
            <a:off x="722893" y="4914656"/>
            <a:ext cx="6817955" cy="49552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Công thức của trọng lực: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90800" y="5802440"/>
            <a:ext cx="2971800" cy="780044"/>
            <a:chOff x="2590800" y="5802440"/>
            <a:chExt cx="2971800" cy="780044"/>
          </a:xfrm>
        </p:grpSpPr>
        <p:pic>
          <p:nvPicPr>
            <p:cNvPr id="24" name="Picture 23" descr="empty-red-rectangl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5802440"/>
              <a:ext cx="2971800" cy="78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258164" y="5887410"/>
                  <a:ext cx="1921042" cy="610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000" i="1" smtClean="0">
                              <a:latin typeface="Cambria Math" panose="02040503050406030204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</m:acc>
                    </m:oMath>
                  </a14:m>
                  <a:r>
                    <a:rPr lang="en-US" sz="3000">
                      <a:latin typeface="Arial" panose="020B0604020202020204" pitchFamily="34" charset="0"/>
                      <a:cs typeface="Arial" panose="020B0604020202020204" pitchFamily="34" charset="0"/>
                    </a:rPr>
                    <a:t> = m</a:t>
                  </a:r>
                  <a:r>
                    <a:rPr lang="en-US" sz="300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000" i="1">
                              <a:latin typeface="Cambria Math" panose="02040503050406030204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acc>
                    </m:oMath>
                  </a14:m>
                  <a:r>
                    <a:rPr lang="en-US" sz="3000">
                      <a:latin typeface="Arial" panose="020B0604020202020204" pitchFamily="34" charset="0"/>
                      <a:cs typeface="Arial" panose="020B0604020202020204" pitchFamily="34" charset="0"/>
                    </a:rPr>
                    <a:t>. </a:t>
                  </a:r>
                  <a:endParaRPr lang="en-US" sz="3000"/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8164" y="5887410"/>
                  <a:ext cx="1921042" cy="610103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8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9497" y="65600"/>
            <a:ext cx="8603569" cy="542538"/>
            <a:chOff x="74035" y="2231322"/>
            <a:chExt cx="8550261" cy="757342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286106" y="2280389"/>
              <a:ext cx="4009789" cy="708275"/>
              <a:chOff x="564746" y="3403331"/>
              <a:chExt cx="2064854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46" y="3403331"/>
                <a:ext cx="2064854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Trọng lực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278018" y="632847"/>
            <a:ext cx="260411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500" i="1">
                <a:solidFill>
                  <a:srgbClr val="0070C0"/>
                </a:solidFill>
                <a:cs typeface="Arial" panose="020B0604020202020204" pitchFamily="34" charset="0"/>
              </a:rPr>
              <a:t>2. Trọng lượng</a:t>
            </a:r>
            <a:endParaRPr lang="en-US" altLang="en-US" sz="25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1" y="1462965"/>
            <a:ext cx="6978903" cy="396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026060"/>
          <p:cNvSpPr>
            <a:spLocks noChangeArrowheads="1"/>
          </p:cNvSpPr>
          <p:nvPr/>
        </p:nvSpPr>
        <p:spPr bwMode="auto">
          <a:xfrm>
            <a:off x="990600" y="1666184"/>
            <a:ext cx="5715000" cy="131112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Khi vật đứng yên trên Trái Đất, </a:t>
            </a:r>
            <a:r>
              <a:rPr lang="en-US" sz="2600" b="1" i="1">
                <a:latin typeface="Arial" panose="020B0604020202020204" pitchFamily="34" charset="0"/>
                <a:cs typeface="Arial" panose="020B0604020202020204" pitchFamily="34" charset="0"/>
              </a:rPr>
              <a:t>trọng lượng của vật 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bằng </a:t>
            </a:r>
            <a:r>
              <a:rPr lang="en-US" sz="2600" b="1" i="1">
                <a:latin typeface="Arial" panose="020B0604020202020204" pitchFamily="34" charset="0"/>
                <a:cs typeface="Arial" panose="020B0604020202020204" pitchFamily="34" charset="0"/>
              </a:rPr>
              <a:t>độ lớn của trọng lực 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tác dụng lên vật:  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3" descr="A picture containing text, sky, devic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7"/>
          <a:stretch>
            <a:fillRect/>
          </a:stretch>
        </p:blipFill>
        <p:spPr>
          <a:xfrm>
            <a:off x="7676745" y="659323"/>
            <a:ext cx="4001821" cy="55393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4" name="Group 13"/>
          <p:cNvGrpSpPr/>
          <p:nvPr/>
        </p:nvGrpSpPr>
        <p:grpSpPr>
          <a:xfrm>
            <a:off x="3505201" y="3352800"/>
            <a:ext cx="2133600" cy="706529"/>
            <a:chOff x="2743200" y="5932320"/>
            <a:chExt cx="2455471" cy="706529"/>
          </a:xfrm>
        </p:grpSpPr>
        <p:pic>
          <p:nvPicPr>
            <p:cNvPr id="16" name="Picture 15" descr="empty-red-rectangl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5932320"/>
              <a:ext cx="2455471" cy="70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3352800" y="6023686"/>
              <a:ext cx="1524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P = m.g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026060"/>
          <p:cNvSpPr>
            <a:spLocks noChangeArrowheads="1"/>
          </p:cNvSpPr>
          <p:nvPr/>
        </p:nvSpPr>
        <p:spPr bwMode="auto">
          <a:xfrm>
            <a:off x="1146419" y="4273196"/>
            <a:ext cx="5334000" cy="91101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Trọng lượng của một vật có thể đo bằng lực kế hoặc cân lò xo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026060"/>
          <p:cNvSpPr>
            <a:spLocks noChangeArrowheads="1"/>
          </p:cNvSpPr>
          <p:nvPr/>
        </p:nvSpPr>
        <p:spPr bwMode="auto">
          <a:xfrm>
            <a:off x="1112749" y="3208289"/>
            <a:ext cx="2240051" cy="51090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Công thức:  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Em có biết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685800" y="752894"/>
            <a:ext cx="11182872" cy="1229337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929971" y="684825"/>
            <a:ext cx="11182873" cy="129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Lực kế trong hình  đang chỉ ở vạch 1,5 N. </a:t>
            </a: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Lấy g = 9,8 m/s</a:t>
            </a:r>
            <a:r>
              <a:rPr lang="en-US" sz="2500" baseline="300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endParaRPr lang="en-US" sz="2500" baseline="300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 trọng lượng và khối lượng của quả táo treo vào lực kế.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 diễn các lực tác dụng lên quả táo (xem quả táo là chất điểm).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71255" y="418675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295400" y="3413051"/>
            <a:ext cx="2773326" cy="885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Đo t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rọng lượng của một vật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4" name="Content Placeholder 3" descr="A picture containing text, sky, devic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72" b="-60"/>
          <a:stretch>
            <a:fillRect/>
          </a:stretch>
        </p:blipFill>
        <p:spPr>
          <a:xfrm>
            <a:off x="4571999" y="2033009"/>
            <a:ext cx="2684345" cy="3961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4942705" y="5153200"/>
            <a:ext cx="971466" cy="1150805"/>
            <a:chOff x="2819400" y="5178270"/>
            <a:chExt cx="929205" cy="111909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719797" y="5178270"/>
              <a:ext cx="0" cy="947459"/>
            </a:xfrm>
            <a:prstGeom prst="straightConnector1">
              <a:avLst/>
            </a:prstGeom>
            <a:ln w="571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819400" y="5514781"/>
                  <a:ext cx="929205" cy="782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7030A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400" y="5514781"/>
                  <a:ext cx="929205" cy="782587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9497" y="65600"/>
            <a:ext cx="8603569" cy="542538"/>
            <a:chOff x="74035" y="2231322"/>
            <a:chExt cx="8550261" cy="757342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286106" y="2280389"/>
              <a:ext cx="4009789" cy="708275"/>
              <a:chOff x="564746" y="3403331"/>
              <a:chExt cx="2064854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46" y="3403331"/>
                <a:ext cx="2064854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Trọng lực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278018" y="632847"/>
            <a:ext cx="6503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70C0"/>
                </a:solidFill>
                <a:cs typeface="Arial" panose="020B0604020202020204" pitchFamily="34" charset="0"/>
              </a:rPr>
              <a:t>3. Phân biệt trọng lượng và khối lượng</a:t>
            </a:r>
            <a:endParaRPr lang="en-US" altLang="en-US" sz="2400" i="1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31921"/>
            <a:ext cx="11887199" cy="183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1026060"/>
          <p:cNvSpPr>
            <a:spLocks noChangeArrowheads="1"/>
          </p:cNvSpPr>
          <p:nvPr/>
        </p:nvSpPr>
        <p:spPr bwMode="auto">
          <a:xfrm>
            <a:off x="762000" y="1155603"/>
            <a:ext cx="10246955" cy="8802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500" b="1">
                <a:latin typeface="Arial" panose="020B0604020202020204" pitchFamily="34" charset="0"/>
                <a:cs typeface="Arial" panose="020B0604020202020204" pitchFamily="34" charset="0"/>
              </a:rPr>
              <a:t>Trọng lượng của một vật thay đổi khi đem đến một nơi khác 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có gia tốc rơi tự do thay đổi.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http://convergenceconsultinggroup.com/wp-content/uploads/2013/10/Services_Comprehensive_s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2748" y="3953143"/>
            <a:ext cx="2849651" cy="2849651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778" l="10000" r="90000">
                        <a14:foregroundMark x1="51833" y1="10444" x2="51833" y2="10444"/>
                        <a14:foregroundMark x1="53667" y1="11778" x2="53667" y2="11778"/>
                        <a14:foregroundMark x1="44833" y1="93778" x2="44833" y2="93778"/>
                        <a14:foregroundMark x1="41667" y1="93778" x2="41667" y2="93778"/>
                        <a14:foregroundMark x1="65333" y1="93556" x2="65333" y2="93556"/>
                        <a14:foregroundMark x1="46333" y1="14556" x2="46333" y2="14556"/>
                        <a14:foregroundMark x1="48167" y1="13222" x2="48167" y2="13222"/>
                        <a14:foregroundMark x1="48167" y1="11778" x2="48167" y2="11778"/>
                        <a14:foregroundMark x1="51833" y1="10778" x2="51833" y2="1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124201"/>
            <a:ext cx="1016000" cy="1524000"/>
          </a:xfrm>
          <a:prstGeom prst="rect">
            <a:avLst/>
          </a:prstGeom>
        </p:spPr>
      </p:pic>
      <p:pic>
        <p:nvPicPr>
          <p:cNvPr id="3" name="Picture 2" descr="A picture containing black&#10;&#10;Description automatically generated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74" t="9368" r="11368" b="11111"/>
          <a:stretch>
            <a:fillRect/>
          </a:stretch>
        </p:blipFill>
        <p:spPr>
          <a:xfrm>
            <a:off x="7543800" y="4648201"/>
            <a:ext cx="1706014" cy="1752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778" l="10000" r="90000">
                        <a14:foregroundMark x1="51833" y1="10444" x2="51833" y2="10444"/>
                        <a14:foregroundMark x1="53667" y1="11778" x2="53667" y2="11778"/>
                        <a14:foregroundMark x1="44833" y1="93778" x2="44833" y2="93778"/>
                        <a14:foregroundMark x1="41667" y1="93778" x2="41667" y2="93778"/>
                        <a14:foregroundMark x1="65333" y1="93556" x2="65333" y2="93556"/>
                        <a14:foregroundMark x1="46333" y1="14556" x2="46333" y2="14556"/>
                        <a14:foregroundMark x1="48167" y1="13222" x2="48167" y2="13222"/>
                        <a14:foregroundMark x1="48167" y1="11778" x2="48167" y2="11778"/>
                        <a14:foregroundMark x1="51833" y1="10778" x2="51833" y2="1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07" y="3520117"/>
            <a:ext cx="1016000" cy="1524000"/>
          </a:xfrm>
          <a:prstGeom prst="rect">
            <a:avLst/>
          </a:prstGeom>
        </p:spPr>
      </p:pic>
      <p:sp>
        <p:nvSpPr>
          <p:cNvPr id="23" name="Rectangle 1026060"/>
          <p:cNvSpPr>
            <a:spLocks noChangeArrowheads="1"/>
          </p:cNvSpPr>
          <p:nvPr/>
        </p:nvSpPr>
        <p:spPr bwMode="auto">
          <a:xfrm>
            <a:off x="3124200" y="6277203"/>
            <a:ext cx="3230275" cy="4314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287655" indent="-287655" algn="ctr" defTabSz="1095375">
              <a:lnSpc>
                <a:spcPts val="2500"/>
              </a:lnSpc>
              <a:spcBef>
                <a:spcPts val="800"/>
              </a:spcBef>
              <a:buClr>
                <a:schemeClr val="tx2"/>
              </a:buClr>
              <a:buSzPct val="95000"/>
              <a:buBlip>
                <a:blip r:embed="rId9"/>
              </a:buBlip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en-US" sz="240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TĐ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9,8m/s</a:t>
            </a:r>
            <a:r>
              <a:rPr lang="en-US" altLang="en-US" sz="24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4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1026060"/>
          <p:cNvSpPr>
            <a:spLocks noChangeArrowheads="1"/>
          </p:cNvSpPr>
          <p:nvPr/>
        </p:nvSpPr>
        <p:spPr bwMode="auto">
          <a:xfrm>
            <a:off x="7891928" y="6371394"/>
            <a:ext cx="3230275" cy="4314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287655" indent="-287655" algn="ctr" defTabSz="1095375">
              <a:lnSpc>
                <a:spcPts val="2500"/>
              </a:lnSpc>
              <a:spcBef>
                <a:spcPts val="800"/>
              </a:spcBef>
              <a:buClr>
                <a:schemeClr val="tx2"/>
              </a:buClr>
              <a:buSzPct val="95000"/>
              <a:buBlip>
                <a:blip r:embed="rId9"/>
              </a:buBlip>
            </a:pPr>
            <a:r>
              <a:rPr lang="en-US" altLang="en-US" sz="24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en-US" sz="2400" baseline="-25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r>
              <a:rPr lang="en-US" altLang="en-US" sz="24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1,6m/s</a:t>
            </a:r>
            <a:r>
              <a:rPr lang="en-US" altLang="en-US" sz="2400" baseline="30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400" baseline="30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1026060"/>
          <p:cNvSpPr>
            <a:spLocks noChangeArrowheads="1"/>
          </p:cNvSpPr>
          <p:nvPr/>
        </p:nvSpPr>
        <p:spPr bwMode="auto">
          <a:xfrm>
            <a:off x="2865724" y="3304417"/>
            <a:ext cx="3230275" cy="4314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287655" indent="-287655" algn="ctr" defTabSz="1095375">
              <a:lnSpc>
                <a:spcPts val="2500"/>
              </a:lnSpc>
              <a:spcBef>
                <a:spcPts val="800"/>
              </a:spcBef>
              <a:buClr>
                <a:schemeClr val="tx2"/>
              </a:buClr>
              <a:buSzPct val="95000"/>
              <a:buBlip>
                <a:blip r:embed="rId9"/>
              </a:buBlip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2400" baseline="-25000">
                <a:latin typeface="Arial" panose="020B0604020202020204" pitchFamily="34" charset="0"/>
                <a:cs typeface="Arial" panose="020B0604020202020204" pitchFamily="34" charset="0"/>
              </a:rPr>
              <a:t>TĐ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= 70 kg</a:t>
            </a:r>
            <a:endParaRPr lang="en-US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26060"/>
          <p:cNvSpPr>
            <a:spLocks noChangeArrowheads="1"/>
          </p:cNvSpPr>
          <p:nvPr/>
        </p:nvSpPr>
        <p:spPr bwMode="auto">
          <a:xfrm>
            <a:off x="8229600" y="3355205"/>
            <a:ext cx="3230275" cy="4314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287655" indent="-287655" algn="ctr" defTabSz="1095375">
              <a:lnSpc>
                <a:spcPts val="2500"/>
              </a:lnSpc>
              <a:spcBef>
                <a:spcPts val="800"/>
              </a:spcBef>
              <a:buClr>
                <a:schemeClr val="tx2"/>
              </a:buClr>
              <a:buSzPct val="95000"/>
              <a:buBlip>
                <a:blip r:embed="rId9"/>
              </a:buBlip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2400" baseline="-25000"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= 70 kg</a:t>
            </a:r>
            <a:endParaRPr lang="en-US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1026060"/>
          <p:cNvSpPr>
            <a:spLocks noChangeArrowheads="1"/>
          </p:cNvSpPr>
          <p:nvPr/>
        </p:nvSpPr>
        <p:spPr bwMode="auto">
          <a:xfrm>
            <a:off x="2855131" y="3786605"/>
            <a:ext cx="3230275" cy="4314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287655" indent="-287655" algn="ctr" defTabSz="1095375">
              <a:lnSpc>
                <a:spcPts val="2500"/>
              </a:lnSpc>
              <a:spcBef>
                <a:spcPts val="800"/>
              </a:spcBef>
              <a:buClr>
                <a:schemeClr val="tx2"/>
              </a:buClr>
              <a:buSzPct val="95000"/>
              <a:buBlip>
                <a:blip r:embed="rId9"/>
              </a:buBlip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40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TĐ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686 N</a:t>
            </a:r>
            <a:endParaRPr lang="en-US" altLang="en-US" sz="24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1026060"/>
          <p:cNvSpPr>
            <a:spLocks noChangeArrowheads="1"/>
          </p:cNvSpPr>
          <p:nvPr/>
        </p:nvSpPr>
        <p:spPr bwMode="auto">
          <a:xfrm>
            <a:off x="8295206" y="3927124"/>
            <a:ext cx="3230275" cy="4314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287655" indent="-287655" algn="ctr" defTabSz="1095375">
              <a:lnSpc>
                <a:spcPts val="2500"/>
              </a:lnSpc>
              <a:spcBef>
                <a:spcPts val="800"/>
              </a:spcBef>
              <a:buClr>
                <a:schemeClr val="tx2"/>
              </a:buClr>
              <a:buSzPct val="95000"/>
              <a:buBlip>
                <a:blip r:embed="rId9"/>
              </a:buBlip>
            </a:pPr>
            <a:r>
              <a:rPr lang="en-US" altLang="en-US" sz="24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400" baseline="-25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r>
              <a:rPr lang="en-US" altLang="en-US" sz="24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112 N</a:t>
            </a:r>
            <a:endParaRPr lang="en-US" altLang="en-US" sz="2400" baseline="30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026060"/>
          <p:cNvSpPr>
            <a:spLocks noChangeArrowheads="1"/>
          </p:cNvSpPr>
          <p:nvPr/>
        </p:nvSpPr>
        <p:spPr bwMode="auto">
          <a:xfrm>
            <a:off x="767316" y="2040448"/>
            <a:ext cx="10246955" cy="8802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500" b="1">
                <a:latin typeface="Arial" panose="020B0604020202020204" pitchFamily="34" charset="0"/>
                <a:cs typeface="Arial" panose="020B0604020202020204" pitchFamily="34" charset="0"/>
              </a:rPr>
              <a:t>Khối lượng là số đo lượng chất của vật. 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Vì vậy, khối lượng của một vật không thay đổi khi ta chuyển nó từ nơi này đến nơi khác.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/>
      <p:bldP spid="28" grpId="0"/>
      <p:bldP spid="29" grpId="0"/>
      <p:bldP spid="30" grpId="0"/>
      <p:bldP spid="31" grpId="0"/>
      <p:bldP spid="32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380038" y="752895"/>
            <a:ext cx="11488634" cy="1510858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80037" y="855068"/>
            <a:ext cx="11658599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 trọng lượng của một vật ở một địa điểm trên Trái Đất có gia tốc rơi tự do là 9,80 m/s</a:t>
            </a:r>
            <a:r>
              <a:rPr lang="en-US" sz="2500" baseline="30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ta được P = 9,80 N. Nếu đem vật này tới một địa điểm khác có gia tốc rơi tự do 9,78 m/s</a:t>
            </a:r>
            <a:r>
              <a:rPr lang="en-US" sz="2500" baseline="30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thì khối lượng và trọng lượng của nó đo được là bao nhiêu?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5493" y="430425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pic>
        <p:nvPicPr>
          <p:cNvPr id="17" name="Picture 2" descr="http://convergenceconsultinggroup.com/wp-content/uploads/2013/10/Services_Comprehensive_s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8203" y="2830601"/>
            <a:ext cx="3972797" cy="3972797"/>
          </a:xfrm>
          <a:prstGeom prst="rect">
            <a:avLst/>
          </a:prstGeom>
          <a:noFill/>
        </p:spPr>
      </p:pic>
      <p:sp>
        <p:nvSpPr>
          <p:cNvPr id="18" name="Rectangle 1026060"/>
          <p:cNvSpPr>
            <a:spLocks noChangeArrowheads="1"/>
          </p:cNvSpPr>
          <p:nvPr/>
        </p:nvSpPr>
        <p:spPr bwMode="auto">
          <a:xfrm>
            <a:off x="7620000" y="4378548"/>
            <a:ext cx="2419640" cy="4314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287655" indent="-287655" algn="ctr" defTabSz="1095375">
              <a:lnSpc>
                <a:spcPts val="2500"/>
              </a:lnSpc>
              <a:spcBef>
                <a:spcPts val="800"/>
              </a:spcBef>
              <a:buClr>
                <a:schemeClr val="tx2"/>
              </a:buClr>
              <a:buSzPct val="95000"/>
              <a:buBlip>
                <a:blip r:embed="rId4"/>
              </a:buBlip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g = 9,78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m/s</a:t>
            </a:r>
            <a:r>
              <a:rPr lang="en-US" alt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026060"/>
          <p:cNvSpPr>
            <a:spLocks noChangeArrowheads="1"/>
          </p:cNvSpPr>
          <p:nvPr/>
        </p:nvSpPr>
        <p:spPr bwMode="auto">
          <a:xfrm>
            <a:off x="5105400" y="2854396"/>
            <a:ext cx="3205655" cy="4314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287655" indent="-287655" algn="ctr" defTabSz="1095375">
              <a:lnSpc>
                <a:spcPts val="2500"/>
              </a:lnSpc>
              <a:spcBef>
                <a:spcPts val="800"/>
              </a:spcBef>
              <a:buClr>
                <a:schemeClr val="tx2"/>
              </a:buClr>
              <a:buSzPct val="95000"/>
              <a:buBlip>
                <a:blip r:embed="rId4"/>
              </a:buBlip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g = 9,80m/s</a:t>
            </a:r>
            <a:r>
              <a:rPr lang="en-US" altLang="en-US" sz="2400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1026060"/>
          <p:cNvSpPr>
            <a:spLocks noChangeArrowheads="1"/>
          </p:cNvSpPr>
          <p:nvPr/>
        </p:nvSpPr>
        <p:spPr bwMode="auto">
          <a:xfrm>
            <a:off x="5366385" y="2474038"/>
            <a:ext cx="1958506" cy="4314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algn="ctr" defTabSz="1095375">
              <a:lnSpc>
                <a:spcPts val="2500"/>
              </a:lnSpc>
              <a:spcBef>
                <a:spcPts val="800"/>
              </a:spcBef>
              <a:buClr>
                <a:schemeClr val="tx2"/>
              </a:buClr>
              <a:buSzPct val="95000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Ở địa cực</a:t>
            </a:r>
            <a:endParaRPr lang="en-US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1026060"/>
          <p:cNvSpPr>
            <a:spLocks noChangeArrowheads="1"/>
          </p:cNvSpPr>
          <p:nvPr/>
        </p:nvSpPr>
        <p:spPr bwMode="auto">
          <a:xfrm>
            <a:off x="7767859" y="4060675"/>
            <a:ext cx="1958506" cy="4314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algn="ctr" defTabSz="1095375">
              <a:lnSpc>
                <a:spcPts val="2500"/>
              </a:lnSpc>
              <a:spcBef>
                <a:spcPts val="800"/>
              </a:spcBef>
              <a:buClr>
                <a:schemeClr val="tx2"/>
              </a:buClr>
              <a:buSzPct val="95000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Ở xích đạo</a:t>
            </a:r>
            <a:endParaRPr lang="en-US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591904" y="763269"/>
            <a:ext cx="11275469" cy="2015778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741519" y="728377"/>
            <a:ext cx="9088281" cy="242463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1" i="1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 định trọng tâm của một vật phẳng, mỏng</a:t>
            </a:r>
            <a:endParaRPr lang="en-US" sz="2500" b="1" i="1"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marR="0" indent="-228600">
              <a:spcBef>
                <a:spcPts val="0"/>
              </a:spcBef>
              <a:spcAft>
                <a:spcPts val="0"/>
              </a:spcAft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b="1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Chuẩn bị: 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 số tấm bia các-tông phẳng, mỏng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dây treo; thước thẳng; bút chì, kéo</a:t>
            </a: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marR="0" indent="-228600">
              <a:spcBef>
                <a:spcPts val="0"/>
              </a:spcBef>
              <a:spcAft>
                <a:spcPts val="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b="1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Tiến hành:  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Hãy xác định trọng tâm của tấm bìa các-tông vật ở Hình 17.3 và giải thích rõ cách làm của em.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500" i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07341" y="494723"/>
            <a:ext cx="518742" cy="492626"/>
            <a:chOff x="501379" y="507464"/>
            <a:chExt cx="518742" cy="492626"/>
          </a:xfrm>
        </p:grpSpPr>
        <p:sp>
          <p:nvSpPr>
            <p:cNvPr id="20" name="Oval 19"/>
            <p:cNvSpPr/>
            <p:nvPr/>
          </p:nvSpPr>
          <p:spPr>
            <a:xfrm>
              <a:off x="501379" y="507464"/>
              <a:ext cx="518742" cy="492626"/>
            </a:xfrm>
            <a:prstGeom prst="ellipse">
              <a:avLst/>
            </a:prstGeom>
            <a:solidFill>
              <a:schemeClr val="bg1"/>
            </a:solidFill>
            <a:ln cmpd="thickThin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2227" b="89879" l="9494" r="98101">
                          <a14:foregroundMark x1="42405" y1="8097" x2="42405" y2="8097"/>
                          <a14:foregroundMark x1="54747" y1="5061" x2="54747" y2="5061"/>
                          <a14:foregroundMark x1="53481" y1="2227" x2="53481" y2="2227"/>
                          <a14:foregroundMark x1="92089" y1="39271" x2="92089" y2="39271"/>
                          <a14:foregroundMark x1="98101" y1="36437" x2="98101" y2="36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6970" b="22269"/>
            <a:stretch>
              <a:fillRect/>
            </a:stretch>
          </p:blipFill>
          <p:spPr>
            <a:xfrm flipH="1">
              <a:off x="501379" y="557465"/>
              <a:ext cx="480281" cy="4426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829800" y="525849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77381" y="41838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984" r="-574"/>
          <a:stretch>
            <a:fillRect/>
          </a:stretch>
        </p:blipFill>
        <p:spPr>
          <a:xfrm>
            <a:off x="7286596" y="3269155"/>
            <a:ext cx="4945397" cy="2794577"/>
          </a:xfrm>
          <a:prstGeom prst="rect">
            <a:avLst/>
          </a:prstGeom>
        </p:spPr>
      </p:pic>
      <p:pic>
        <p:nvPicPr>
          <p:cNvPr id="19" name="Picture 5" descr="empty-blue-rectang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00" y="3103155"/>
            <a:ext cx="6917296" cy="326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41519" y="3252874"/>
            <a:ext cx="614556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 xác định trọng tâm của một vật phẳng: </a:t>
            </a:r>
            <a:endParaRPr lang="en-US" sz="2300" b="1">
              <a:solidFill>
                <a:srgbClr val="00206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680" indent="-233680" algn="just"/>
            <a:r>
              <a:rPr lang="en-US" sz="23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Buộc dây vào một lỗ nhỏ ở mép của vật rồi treo vật thẳng đứng. </a:t>
            </a:r>
            <a:endParaRPr lang="en-US" sz="23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680" indent="-233680" algn="just">
              <a:buFontTx/>
              <a:buChar char="-"/>
            </a:pPr>
            <a:r>
              <a:rPr lang="en-US" sz="23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 vật cân bằng, dùng bút đánh dấu phương của sợi dây lên vật. </a:t>
            </a:r>
            <a:endParaRPr lang="en-US" sz="23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3913" y="919366"/>
            <a:ext cx="1247775" cy="170358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7481" y="5114922"/>
            <a:ext cx="623960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30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3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hay đổi điểm treo và thực hiện tương tự. </a:t>
            </a:r>
            <a:endParaRPr lang="en-US" sz="23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Tx/>
              <a:buChar char="-"/>
            </a:pPr>
            <a:r>
              <a:rPr lang="en-US" sz="23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 điểm của hai đường kẻ chính là trọng tâm của vật mà ta cần xác định. </a:t>
            </a:r>
            <a:endParaRPr lang="en-US"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tags/tag1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ags/tag2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3387</Words>
  <Application>WPS Presentation</Application>
  <PresentationFormat>Custom</PresentationFormat>
  <Paragraphs>184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Times New Roman</vt:lpstr>
      <vt:lpstr>VNI-Times</vt:lpstr>
      <vt:lpstr>MS PGothic</vt:lpstr>
      <vt:lpstr>Calibri</vt:lpstr>
      <vt:lpstr>游明朝</vt:lpstr>
      <vt:lpstr>Yu Gothic UI Semilight</vt:lpstr>
      <vt:lpstr>Cambria Math</vt:lpstr>
      <vt:lpstr>Cambria Math</vt:lpstr>
      <vt:lpstr>Symbol</vt:lpstr>
      <vt:lpstr>Segoe Print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Viet Chung</cp:lastModifiedBy>
  <cp:revision>266</cp:revision>
  <dcterms:created xsi:type="dcterms:W3CDTF">2007-10-27T08:09:00Z</dcterms:created>
  <dcterms:modified xsi:type="dcterms:W3CDTF">2025-09-06T23:01:57Z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A302E2A2C9B549C0A19BB125997B8603_12</vt:lpwstr>
  </property>
  <property fmtid="{D5CDD505-2E9C-101B-9397-08002B2CF9AE}" pid="3" name="KSOProductBuildVer">
    <vt:lpwstr>1033-12.2.0.22549</vt:lpwstr>
  </property>
</Properties>
</file>